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71" r:id="rId5"/>
    <p:sldId id="272" r:id="rId6"/>
    <p:sldId id="273" r:id="rId7"/>
    <p:sldId id="258" r:id="rId8"/>
    <p:sldId id="264" r:id="rId9"/>
    <p:sldId id="267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45" autoAdjust="0"/>
  </p:normalViewPr>
  <p:slideViewPr>
    <p:cSldViewPr>
      <p:cViewPr>
        <p:scale>
          <a:sx n="80" d="100"/>
          <a:sy n="80" d="100"/>
        </p:scale>
        <p:origin x="-78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объемов </a:t>
            </a:r>
            <a:r>
              <a:rPr lang="ru-RU" dirty="0" smtClean="0"/>
              <a:t>фонда</a:t>
            </a:r>
            <a:endParaRPr lang="ru-RU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Pos val="b"/>
            <c:showVal val="1"/>
          </c:dLbls>
          <c:xVal>
            <c:numRef>
              <c:f>Лист1!$A$2:$A$10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xVal>
          <c:yVal>
            <c:numRef>
              <c:f>Лист1!$B$2:$B$10</c:f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dLbls>
            <c:dLblPos val="b"/>
            <c:showVal val="1"/>
          </c:dLbls>
          <c:xVal>
            <c:numRef>
              <c:f>Лист1!$A$2:$A$10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xVal>
          <c:yVal>
            <c:numRef>
              <c:f>Лист1!$C$2:$C$10</c:f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Диаграмма объемов фонда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108843537414966E-2"/>
                  <c:y val="-1.8241042345276872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3.5714285714285712E-2"/>
                  <c:y val="2.6058631921825059E-3"/>
                </c:manualLayout>
              </c:layout>
              <c:dLblPos val="b"/>
              <c:showVal val="1"/>
            </c:dLbl>
            <c:dLbl>
              <c:idx val="2"/>
              <c:layout>
                <c:manualLayout>
                  <c:x val="3.0612244897959183E-2"/>
                  <c:y val="1.0423452768729642E-2"/>
                </c:manualLayout>
              </c:layout>
              <c:dLblPos val="b"/>
              <c:showVal val="1"/>
            </c:dLbl>
            <c:dLbl>
              <c:idx val="3"/>
              <c:layout>
                <c:manualLayout>
                  <c:x val="2.0408163265306183E-2"/>
                  <c:y val="0"/>
                </c:manualLayout>
              </c:layout>
              <c:dLblPos val="b"/>
              <c:showVal val="1"/>
            </c:dLbl>
            <c:dLbl>
              <c:idx val="4"/>
              <c:layout>
                <c:manualLayout>
                  <c:x val="-2.5510204081632654E-2"/>
                  <c:y val="-1.0423452768729642E-2"/>
                </c:manualLayout>
              </c:layout>
              <c:dLblPos val="b"/>
              <c:showVal val="1"/>
            </c:dLbl>
            <c:dLbl>
              <c:idx val="5"/>
              <c:layout>
                <c:manualLayout>
                  <c:x val="-2.5510204081632716E-2"/>
                  <c:y val="-4.6905537459283386E-2"/>
                </c:manualLayout>
              </c:layout>
              <c:dLblPos val="b"/>
              <c:showVal val="1"/>
            </c:dLbl>
            <c:dLbl>
              <c:idx val="6"/>
              <c:layout>
                <c:manualLayout>
                  <c:x val="1.7006802721088435E-3"/>
                  <c:y val="-1.8241042345276872E-2"/>
                </c:manualLayout>
              </c:layout>
              <c:dLblPos val="b"/>
              <c:showVal val="1"/>
            </c:dLbl>
            <c:dLbl>
              <c:idx val="7"/>
              <c:layout>
                <c:manualLayout>
                  <c:x val="5.7823129251700682E-2"/>
                  <c:y val="-1.3029315960912053E-2"/>
                </c:manualLayout>
              </c:layout>
              <c:dLblPos val="b"/>
              <c:showVal val="1"/>
            </c:dLbl>
            <c:dLblPos val="b"/>
            <c:showVal val="1"/>
          </c:dLbls>
          <c:xVal>
            <c:numRef>
              <c:f>Лист1!$A$2:$A$10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xVal>
          <c:yVal>
            <c:numRef>
              <c:f>Лист1!$D$2:$D$10</c:f>
              <c:numCache>
                <c:formatCode>#,##0</c:formatCode>
                <c:ptCount val="8"/>
                <c:pt idx="0">
                  <c:v>469150</c:v>
                </c:pt>
                <c:pt idx="1">
                  <c:v>624990</c:v>
                </c:pt>
                <c:pt idx="2" formatCode="#,##0.00">
                  <c:v>1088190</c:v>
                </c:pt>
                <c:pt idx="3">
                  <c:v>1605000</c:v>
                </c:pt>
                <c:pt idx="4">
                  <c:v>3047150</c:v>
                </c:pt>
                <c:pt idx="5">
                  <c:v>3401824</c:v>
                </c:pt>
                <c:pt idx="6">
                  <c:v>2789882</c:v>
                </c:pt>
                <c:pt idx="7">
                  <c:v>3845000</c:v>
                </c:pt>
              </c:numCache>
            </c:numRef>
          </c:yVal>
          <c:smooth val="1"/>
        </c:ser>
        <c:dLbls>
          <c:showVal val="1"/>
        </c:dLbls>
        <c:axId val="79944704"/>
        <c:axId val="88737664"/>
      </c:scatterChart>
      <c:valAx>
        <c:axId val="799447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8737664"/>
        <c:crosses val="autoZero"/>
        <c:crossBetween val="midCat"/>
      </c:valAx>
      <c:valAx>
        <c:axId val="8873766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9944704"/>
        <c:crosses val="autoZero"/>
        <c:crossBetween val="midCat"/>
      </c:valAx>
    </c:plotArea>
    <c:legend>
      <c:legendPos val="b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132856"/>
            <a:ext cx="6982544" cy="23264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«ОТЗЫВЧИВЫЙ НОВОВОРОНЕЖ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ежегодного светского благотворительного мероприятия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Рождественский бал»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437112"/>
            <a:ext cx="6172200" cy="1371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Лучшая муниципальная практика для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отраслевого конкурса ГК «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Главные итоги практики: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Узнаваемость и лояльность к бренду «Рождественский фонд»</a:t>
            </a:r>
          </a:p>
          <a:p>
            <a:pPr algn="just"/>
            <a:r>
              <a:rPr lang="ru-RU" dirty="0" smtClean="0"/>
              <a:t>Единая благотворительная политика в городском округе</a:t>
            </a:r>
          </a:p>
          <a:p>
            <a:pPr algn="just"/>
            <a:r>
              <a:rPr lang="ru-RU" dirty="0" smtClean="0"/>
              <a:t>Ежегодный прирост пожертвованных средств, в том числе за счет подключения неорганизованного населения города и обеспечения им условий для пожертвований.</a:t>
            </a:r>
          </a:p>
          <a:p>
            <a:pPr algn="just"/>
            <a:r>
              <a:rPr lang="ru-RU" dirty="0" smtClean="0"/>
              <a:t>Открытость фонда в работе с заявлениями и в распределении средств</a:t>
            </a:r>
          </a:p>
          <a:p>
            <a:pPr algn="just"/>
            <a:r>
              <a:rPr lang="ru-RU" dirty="0" err="1" smtClean="0"/>
              <a:t>Репутационное</a:t>
            </a:r>
            <a:r>
              <a:rPr lang="ru-RU" dirty="0" smtClean="0"/>
              <a:t> усиление предприятий атомной отрасли</a:t>
            </a:r>
          </a:p>
          <a:p>
            <a:pPr algn="just"/>
            <a:r>
              <a:rPr lang="ru-RU" dirty="0" smtClean="0"/>
              <a:t>Усиление эффективности расходования благотворительных средств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Описание исходной ситуации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Необходимость дополнительных средств, которые можно оперативно направить на поддержку детей, детей-инвалидов, граждан-инвалидов с детства, детей из многодетных семей и семей социального риска в целях обеспечения: лечения, оздоровления, приобретения творческих инструментов, отдыха, развития творческих и спортивных способностей и поддержки в сложной жизненной ситуации.</a:t>
            </a:r>
          </a:p>
          <a:p>
            <a:pPr algn="just"/>
            <a:r>
              <a:rPr lang="ru-RU" sz="2000" dirty="0" smtClean="0"/>
              <a:t>Отсутствие на территории городского округа город Нововоронеж единой, понятной и эффективной концепции благотворительности, с авторитетными спикерами и ответственными лицами. </a:t>
            </a:r>
          </a:p>
          <a:p>
            <a:pPr algn="just"/>
            <a:r>
              <a:rPr lang="ru-RU" sz="2000" dirty="0" smtClean="0"/>
              <a:t>Негибкость традиционных механизмов социальной помощи, небольшое количество средств, которые могут направляться на решение данных вопросов.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01056" cy="171451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Организация главного городского события года - благотворительного Рождественского бала. Цель -  формирование открытого фонда. Ответственность за расходование средств перед городской общественностью несет лично глава администрации</a:t>
            </a:r>
            <a:endParaRPr lang="ru-RU" sz="2000" b="1" dirty="0"/>
          </a:p>
        </p:txBody>
      </p:sp>
      <p:pic>
        <p:nvPicPr>
          <p:cNvPr id="4" name="Содержимое 6" descr="DSC_429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500306"/>
            <a:ext cx="5154293" cy="34290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 descr="D:\ССО_ГСР_МП_ТК_0908\ЛМП\для Росатома\DSC_422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033987"/>
            <a:ext cx="3038132" cy="456918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Исполнители и соисполнители, участники комиссии по распределению средств фонда: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err="1" smtClean="0"/>
              <a:t>Нововоронежская</a:t>
            </a:r>
            <a:r>
              <a:rPr lang="ru-RU" dirty="0" smtClean="0"/>
              <a:t> городская Дума</a:t>
            </a:r>
          </a:p>
          <a:p>
            <a:pPr lvl="0" algn="just"/>
            <a:r>
              <a:rPr lang="ru-RU" dirty="0" smtClean="0"/>
              <a:t>Администрация городского округа город Нововоронеж</a:t>
            </a:r>
          </a:p>
          <a:p>
            <a:pPr lvl="0" algn="just"/>
            <a:r>
              <a:rPr lang="ru-RU" dirty="0" smtClean="0"/>
              <a:t>Филиал АО «Концерн </a:t>
            </a:r>
            <a:r>
              <a:rPr lang="ru-RU" dirty="0" err="1" smtClean="0"/>
              <a:t>Росэнергоатом</a:t>
            </a:r>
            <a:r>
              <a:rPr lang="ru-RU" dirty="0" smtClean="0"/>
              <a:t>» «</a:t>
            </a:r>
            <a:r>
              <a:rPr lang="ru-RU" dirty="0" err="1" smtClean="0"/>
              <a:t>Нововоронежская</a:t>
            </a:r>
            <a:r>
              <a:rPr lang="ru-RU" dirty="0" smtClean="0"/>
              <a:t> АЭС»</a:t>
            </a:r>
          </a:p>
          <a:p>
            <a:pPr lvl="0" algn="just"/>
            <a:r>
              <a:rPr lang="ru-RU" dirty="0" smtClean="0"/>
              <a:t>Профсоюзный комитет филиала АО «Концерн </a:t>
            </a:r>
            <a:r>
              <a:rPr lang="ru-RU" dirty="0" err="1" smtClean="0"/>
              <a:t>Росэнергоатом</a:t>
            </a:r>
            <a:r>
              <a:rPr lang="ru-RU" dirty="0" smtClean="0"/>
              <a:t>» «</a:t>
            </a:r>
            <a:r>
              <a:rPr lang="ru-RU" dirty="0" err="1" smtClean="0"/>
              <a:t>Нововоронежская</a:t>
            </a:r>
            <a:r>
              <a:rPr lang="ru-RU" dirty="0" smtClean="0"/>
              <a:t> АЭС»</a:t>
            </a:r>
          </a:p>
          <a:p>
            <a:pPr lvl="0" algn="just"/>
            <a:r>
              <a:rPr lang="ru-RU" dirty="0" smtClean="0"/>
              <a:t>Нововоронежское городское отделение Всероссийского общества с ограниченной ответственностью «Всероссийское общество инвалидов»</a:t>
            </a:r>
          </a:p>
          <a:p>
            <a:pPr algn="just"/>
            <a:r>
              <a:rPr lang="ru-RU" dirty="0" smtClean="0"/>
              <a:t>Казенное учреждение Воронежской области «Управление социальной защиты населения </a:t>
            </a:r>
            <a:r>
              <a:rPr lang="ru-RU" dirty="0" err="1" smtClean="0"/>
              <a:t>г.Нововоронежа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43800" cy="128588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/>
              <a:t>Этапы и принципы совместной работы по организации бала и реализации средств фонда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2357430"/>
            <a:ext cx="3657600" cy="417672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Максимальный авторитет и престиж мероприятия;</a:t>
            </a:r>
          </a:p>
          <a:p>
            <a:pPr algn="just"/>
            <a:r>
              <a:rPr lang="ru-RU" dirty="0" smtClean="0"/>
              <a:t>Установка планки пожертвований;</a:t>
            </a:r>
          </a:p>
          <a:p>
            <a:pPr algn="just"/>
            <a:r>
              <a:rPr lang="ru-RU" dirty="0" smtClean="0"/>
              <a:t>Контроль расходования средств;</a:t>
            </a:r>
          </a:p>
          <a:p>
            <a:pPr algn="just"/>
            <a:r>
              <a:rPr lang="ru-RU" dirty="0" smtClean="0"/>
              <a:t>Содействие при организации финансовой стороны работы Фонда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29124" y="2357430"/>
            <a:ext cx="3657600" cy="4105284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pPr algn="just"/>
            <a:r>
              <a:rPr lang="ru-RU" dirty="0" smtClean="0"/>
              <a:t>Технические вопросы организации;</a:t>
            </a:r>
          </a:p>
          <a:p>
            <a:pPr algn="just"/>
            <a:r>
              <a:rPr lang="ru-RU" dirty="0" smtClean="0"/>
              <a:t>Аккумулирование заявлений;</a:t>
            </a:r>
          </a:p>
          <a:p>
            <a:pPr algn="just"/>
            <a:r>
              <a:rPr lang="ru-RU" dirty="0" smtClean="0"/>
              <a:t>Работа по проверке достоверности сведений;</a:t>
            </a:r>
          </a:p>
          <a:p>
            <a:pPr algn="just"/>
            <a:r>
              <a:rPr lang="ru-RU" dirty="0" smtClean="0"/>
              <a:t>Информирование населения;</a:t>
            </a:r>
          </a:p>
          <a:p>
            <a:pPr algn="just"/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428596" y="1643050"/>
            <a:ext cx="3657600" cy="658368"/>
          </a:xfrm>
        </p:spPr>
        <p:txBody>
          <a:bodyPr/>
          <a:lstStyle/>
          <a:p>
            <a:r>
              <a:rPr lang="ru-RU" dirty="0" smtClean="0"/>
              <a:t>От Градообразующего предприятия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57686" y="1643050"/>
            <a:ext cx="3657600" cy="658368"/>
          </a:xfrm>
        </p:spPr>
        <p:txBody>
          <a:bodyPr/>
          <a:lstStyle/>
          <a:p>
            <a:r>
              <a:rPr lang="ru-RU" dirty="0" smtClean="0"/>
              <a:t>От ОМСУ города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Принципиальные подходы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личная ответственность и участие первых лиц города как на стадии сбора средств, так и при их распределении и вручении – глава города, глава администрации, директор НВ АЭС. Символически усиленное беспрецедентное объединение усилий всех руководителей крупных предприятий и организаций в вопросе наполнения Рождественского фонда</a:t>
            </a:r>
          </a:p>
          <a:p>
            <a:pPr algn="just"/>
            <a:r>
              <a:rPr lang="ru-RU" dirty="0" smtClean="0"/>
              <a:t>максимально широкий охват категорий потенциальных получателей</a:t>
            </a:r>
          </a:p>
          <a:p>
            <a:pPr algn="just"/>
            <a:r>
              <a:rPr lang="ru-RU" dirty="0" smtClean="0"/>
              <a:t>обеспечение гарантированного минимального объема денежных средств</a:t>
            </a:r>
          </a:p>
          <a:p>
            <a:pPr algn="just"/>
            <a:r>
              <a:rPr lang="ru-RU" dirty="0" smtClean="0"/>
              <a:t>сложение благотворительных усилий предприятий и организаций в одном источнике, расходование средств из которого на порядок эффективнее, нежели самостоятельная благотворительная деятельность, в связи с поступлением в администрацию городского округа об объемах потребностей, запросах и нуждах отдельных социальных групп.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Размеры пожертвований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Вручение средств проводится первыми лицами города в публичной торжественной обстановке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ои документы\ФОТОГРАФИИ\2016 год мероприятия\IMG_88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4654"/>
            <a:ext cx="7031989" cy="4856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 весь период удовлетворены заявления: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01014" cy="5473844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ru-RU" sz="1500" b="1" dirty="0" smtClean="0"/>
              <a:t>-на лечение детей, в том числе онкологических заболеваний, заболеваний нервной системы у детей, опорно-двигательного аппарата, сахарного диабета, редких болезней - </a:t>
            </a:r>
            <a:r>
              <a:rPr lang="en-US" sz="1500" b="1" dirty="0" smtClean="0"/>
              <a:t>102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-на получение образования в специальных коррекционных учреждениях областного центра детей болеющих аутизмом – </a:t>
            </a:r>
            <a:r>
              <a:rPr lang="en-US" sz="1500" b="1" dirty="0" smtClean="0"/>
              <a:t>12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-на приобретение развивающей техники и специальной мебели для граждан-инвалидов с детства – </a:t>
            </a:r>
            <a:r>
              <a:rPr lang="en-US" sz="1500" b="1" dirty="0" smtClean="0"/>
              <a:t>66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-на оказание помощи детям в многодетных семьях, семьях, оказавшихся в трудном материальном положении, в том числе по причине потери кормильца, болезни родителей, вынужденного переселения с территории восточной Украины – </a:t>
            </a:r>
            <a:r>
              <a:rPr lang="en-US" sz="1500" b="1" dirty="0" smtClean="0"/>
              <a:t>52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-на отдых и оздоровление детей из семей социального риска – </a:t>
            </a:r>
            <a:r>
              <a:rPr lang="en-US" sz="1500" b="1" dirty="0" smtClean="0"/>
              <a:t>87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 коллективам, творческим и спортивным объединениям, учреждениям на развитие, материально-техническое оснащение и участие в фестивалях от регионального до международного уровня – </a:t>
            </a:r>
            <a:r>
              <a:rPr lang="en-US" sz="1500" b="1" dirty="0" smtClean="0"/>
              <a:t>93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-на поощрение спортивных и творческих успехов отдельных выдающихся детей – </a:t>
            </a:r>
            <a:r>
              <a:rPr lang="en-US" sz="1500" b="1" dirty="0" smtClean="0"/>
              <a:t>40</a:t>
            </a:r>
            <a:endParaRPr lang="ru-RU" sz="1500" b="1" dirty="0" smtClean="0"/>
          </a:p>
          <a:p>
            <a:pPr algn="just"/>
            <a:r>
              <a:rPr lang="ru-RU" sz="1500" b="1" dirty="0" smtClean="0"/>
              <a:t>-по иным причинам, при единогласном решении комиссии по распределению средств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609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«ОТЗЫВЧИВЫЙ НОВОВОРОНЕЖ:  организация ежегодного светского благотворительного мероприятия  Рождественский бал»</vt:lpstr>
      <vt:lpstr>Описание исходной ситуации </vt:lpstr>
      <vt:lpstr>Организация главного городского события года - благотворительного Рождественского бала. Цель -  формирование открытого фонда. Ответственность за расходование средств перед городской общественностью несет лично глава администрации</vt:lpstr>
      <vt:lpstr>Исполнители и соисполнители, участники комиссии по распределению средств фонда:</vt:lpstr>
      <vt:lpstr>Этапы и принципы совместной работы по организации бала и реализации средств фонда</vt:lpstr>
      <vt:lpstr>Принципиальные подходы</vt:lpstr>
      <vt:lpstr>Размеры пожертвований</vt:lpstr>
      <vt:lpstr>Вручение средств проводится первыми лицами города в публичной торжественной обстановке</vt:lpstr>
      <vt:lpstr>За весь период удовлетворены заявления:</vt:lpstr>
      <vt:lpstr>Главные итоги практики: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«ОТЗЫВЧИВЫЙ НОВОВОРОНЕЖ»</dc:title>
  <dc:creator>Женя</dc:creator>
  <cp:lastModifiedBy>admin</cp:lastModifiedBy>
  <cp:revision>45</cp:revision>
  <dcterms:created xsi:type="dcterms:W3CDTF">2017-08-15T19:27:18Z</dcterms:created>
  <dcterms:modified xsi:type="dcterms:W3CDTF">2018-07-13T12:14:47Z</dcterms:modified>
</cp:coreProperties>
</file>